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8" r:id="rId11"/>
    <p:sldId id="266" r:id="rId12"/>
    <p:sldId id="267" r:id="rId13"/>
    <p:sldId id="269" r:id="rId14"/>
    <p:sldId id="270" r:id="rId15"/>
    <p:sldId id="271" r:id="rId16"/>
    <p:sldId id="272" r:id="rId17"/>
    <p:sldId id="273" r:id="rId18"/>
    <p:sldId id="274" r:id="rId19"/>
    <p:sldId id="276" r:id="rId20"/>
    <p:sldId id="277" r:id="rId21"/>
    <p:sldId id="278" r:id="rId22"/>
    <p:sldId id="275" r:id="rId23"/>
    <p:sldId id="281" r:id="rId24"/>
    <p:sldId id="279" r:id="rId25"/>
    <p:sldId id="280" r:id="rId26"/>
    <p:sldId id="282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9560" autoAdjust="0"/>
  </p:normalViewPr>
  <p:slideViewPr>
    <p:cSldViewPr snapToGrid="0">
      <p:cViewPr varScale="1">
        <p:scale>
          <a:sx n="69" d="100"/>
          <a:sy n="69" d="100"/>
        </p:scale>
        <p:origin x="586" y="4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9204-BC0C-40A6-A4CD-ABD92C092A6E}" type="datetimeFigureOut">
              <a:rPr lang="en-US" smtClean="0"/>
              <a:t>7/5/2019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06FE6-61BB-4698-A206-13CE11AFC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94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15016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80082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0389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7/5/2019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81916" y="1234422"/>
            <a:ext cx="8915399" cy="1084612"/>
          </a:xfrm>
        </p:spPr>
        <p:txBody>
          <a:bodyPr/>
          <a:lstStyle/>
          <a:p>
            <a:r>
              <a:rPr lang="fa-IR" b="1" dirty="0"/>
              <a:t>بسم الله </a:t>
            </a:r>
            <a:r>
              <a:rPr lang="fa-IR" b="1" dirty="0" smtClean="0"/>
              <a:t>الرحمن </a:t>
            </a:r>
            <a:r>
              <a:rPr lang="fa-IR" b="1" dirty="0"/>
              <a:t>الرحیم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3698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7259" y="653143"/>
            <a:ext cx="9223008" cy="1267975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/>
              <a:t>داده های مربوط به مسئله </a:t>
            </a:r>
            <a:br>
              <a:rPr lang="fa-IR" b="1" dirty="0"/>
            </a:b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198982" y="1819469"/>
            <a:ext cx="102170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پارامتر های فیزیکی جو، داده های مورد 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استخراج این داده ها </a:t>
            </a: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بالنهای هواشناسی موجود در </a:t>
            </a:r>
            <a:r>
              <a:rPr lang="fa-IR" sz="2800" dirty="0" smtClean="0"/>
              <a:t>ایستگاه های هواشناسی</a:t>
            </a: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</p:txBody>
      </p:sp>
    </p:spTree>
    <p:extLst>
      <p:ext uri="{BB962C8B-B14F-4D97-AF65-F5344CB8AC3E}">
        <p14:creationId xmlns:p14="http://schemas.microsoft.com/office/powerpoint/2010/main" val="3945206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3243" y="1716833"/>
            <a:ext cx="9223008" cy="713791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/>
              <a:t>نحوه به دست آوردن داده های مربوطه</a:t>
            </a:r>
            <a:br>
              <a:rPr lang="fa-IR" b="1" dirty="0"/>
            </a:b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36913" y="2108718"/>
            <a:ext cx="10217021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سامانه اصلی داده ها: </a:t>
            </a:r>
            <a:r>
              <a:rPr lang="en-US" sz="2800" dirty="0"/>
              <a:t>GFS </a:t>
            </a:r>
            <a:r>
              <a:rPr lang="fa-IR" sz="2800" dirty="0" smtClean="0"/>
              <a:t>/</a:t>
            </a:r>
            <a:r>
              <a:rPr lang="en-US" sz="2800" dirty="0" smtClean="0"/>
              <a:t>National </a:t>
            </a:r>
            <a:r>
              <a:rPr lang="en-US" sz="2800" dirty="0"/>
              <a:t>Weather </a:t>
            </a:r>
            <a:r>
              <a:rPr lang="en-US" sz="2800" dirty="0" smtClean="0"/>
              <a:t>Service</a:t>
            </a: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2800" dirty="0"/>
              <a:t>European Centre for Medium-Range Weather </a:t>
            </a:r>
            <a:r>
              <a:rPr lang="en-US" sz="2800" dirty="0" smtClean="0"/>
              <a:t>Forecasts</a:t>
            </a: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ذخیره داده های هواشناسی از</a:t>
            </a:r>
            <a:r>
              <a:rPr lang="en-US" sz="2800" dirty="0"/>
              <a:t>University of Wyoming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2800" dirty="0" err="1" smtClean="0"/>
              <a:t>OpenweatherMap</a:t>
            </a:r>
            <a:endParaRPr lang="en-US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2800" dirty="0" smtClean="0"/>
              <a:t>…</a:t>
            </a:r>
            <a:endParaRPr lang="fa-IR" sz="2800" dirty="0" smtClean="0"/>
          </a:p>
        </p:txBody>
      </p:sp>
    </p:spTree>
    <p:extLst>
      <p:ext uri="{BB962C8B-B14F-4D97-AF65-F5344CB8AC3E}">
        <p14:creationId xmlns:p14="http://schemas.microsoft.com/office/powerpoint/2010/main" val="26162639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7259" y="653143"/>
            <a:ext cx="9223008" cy="1267975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/>
              <a:t>ذخیره داده های هواشناسی از</a:t>
            </a:r>
            <a:r>
              <a:rPr lang="en-US" b="1" dirty="0"/>
              <a:t>University of Wyoming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0300" y="1805473"/>
            <a:ext cx="1021702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پارامتر های فیزیکی جو</a:t>
            </a:r>
            <a:r>
              <a:rPr lang="fa-IR" sz="2800" dirty="0"/>
              <a:t> </a:t>
            </a:r>
            <a:r>
              <a:rPr lang="fa-IR" sz="2800" dirty="0" smtClean="0"/>
              <a:t>قرار داده شده</a:t>
            </a:r>
            <a:r>
              <a:rPr lang="fa-IR" sz="2800" dirty="0" smtClean="0"/>
              <a:t>.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تبدیل داده ها به داده های </a:t>
            </a:r>
            <a:br>
              <a:rPr lang="fa-IR" sz="2800" dirty="0" smtClean="0"/>
            </a:br>
            <a:r>
              <a:rPr lang="fa-IR" sz="2800" dirty="0" smtClean="0"/>
              <a:t>قابل استفاده </a:t>
            </a: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 smtClean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85" y="2661452"/>
            <a:ext cx="6392246" cy="40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0914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7259" y="653143"/>
            <a:ext cx="9223008" cy="1267975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/>
              <a:t>سامانه اصلی داده ها: </a:t>
            </a:r>
            <a:r>
              <a:rPr lang="en-US" dirty="0"/>
              <a:t>GFS </a:t>
            </a:r>
            <a:r>
              <a:rPr lang="fa-IR" dirty="0"/>
              <a:t>/</a:t>
            </a:r>
            <a:r>
              <a:rPr lang="en-US" dirty="0"/>
              <a:t>National Weather Service</a:t>
            </a:r>
            <a:endParaRPr lang="fa-IR" dirty="0"/>
          </a:p>
        </p:txBody>
      </p:sp>
      <p:sp>
        <p:nvSpPr>
          <p:cNvPr id="4" name="TextBox 3"/>
          <p:cNvSpPr txBox="1"/>
          <p:nvPr/>
        </p:nvSpPr>
        <p:spPr>
          <a:xfrm>
            <a:off x="1432248" y="2096368"/>
            <a:ext cx="10217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2800" dirty="0" smtClean="0"/>
              <a:t>NWS </a:t>
            </a:r>
            <a:r>
              <a:rPr lang="fa-IR" sz="2800" dirty="0" smtClean="0"/>
              <a:t>مرکز تحقیقاتی آب و هوایی ایالات متحده می باشد</a:t>
            </a:r>
            <a:r>
              <a:rPr lang="fa-IR" sz="2800" dirty="0" smtClean="0"/>
              <a:t>.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این مرکز خدماتی از قبیل پیشبینی وضعیت آب و هوا و هشدارهایی برای حوادث غیر مترقبه آب و هوایی ارائه می </a:t>
            </a:r>
            <a:r>
              <a:rPr lang="fa-IR" sz="2800" dirty="0" smtClean="0"/>
              <a:t>دهد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2800" dirty="0" smtClean="0"/>
              <a:t>  GFS :Global Forecast System</a:t>
            </a:r>
            <a:r>
              <a:rPr lang="fa-IR" sz="2800" dirty="0" smtClean="0"/>
              <a:t> یکی از این خدمات می </a:t>
            </a:r>
            <a:r>
              <a:rPr lang="fa-IR" sz="2800" dirty="0" smtClean="0"/>
              <a:t>باشد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پیش بینی جهانی آب و هوا یکی از ویژگی های این خدمت افزار می باشد</a:t>
            </a:r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652" y="160338"/>
            <a:ext cx="2575249" cy="2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7220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7975" y="653143"/>
            <a:ext cx="9223008" cy="1267975"/>
          </a:xfrm>
        </p:spPr>
        <p:txBody>
          <a:bodyPr>
            <a:normAutofit fontScale="90000"/>
          </a:bodyPr>
          <a:lstStyle/>
          <a:p>
            <a:pPr algn="r" rtl="1"/>
            <a:r>
              <a:rPr lang="en-US" dirty="0"/>
              <a:t>European Centre for Medium-Range Weather Forecasts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752664" y="1844441"/>
            <a:ext cx="102170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/>
              <a:t>ECMWF is an independent intergovernmental organization supported by 34 states based in </a:t>
            </a:r>
            <a:r>
              <a:rPr lang="en-US" sz="2800" dirty="0" smtClean="0"/>
              <a:t>Reading</a:t>
            </a:r>
            <a:endParaRPr lang="fa-IR" sz="2800" dirty="0"/>
          </a:p>
          <a:p>
            <a:pPr marL="457200" indent="-457200">
              <a:buFont typeface="Wingdings" panose="05000000000000000000" pitchFamily="2" charset="2"/>
              <a:buChar char="v"/>
            </a:pPr>
            <a:endParaRPr lang="fa-IR" sz="2800" dirty="0" smtClean="0"/>
          </a:p>
          <a:p>
            <a:pPr marL="457200" indent="-457200" algn="l">
              <a:buFont typeface="Wingdings" panose="05000000000000000000" pitchFamily="2" charset="2"/>
              <a:buChar char="v"/>
            </a:pPr>
            <a:r>
              <a:rPr lang="en-US" sz="2800" dirty="0" smtClean="0"/>
              <a:t>ECMWF </a:t>
            </a:r>
            <a:r>
              <a:rPr lang="en-US" sz="2800" dirty="0" err="1"/>
              <a:t>specialises</a:t>
            </a:r>
            <a:r>
              <a:rPr lang="en-US" sz="2800" dirty="0"/>
              <a:t> in global numerical weather prediction for up to about 2 weeks ahead (the medium range</a:t>
            </a:r>
            <a:r>
              <a:rPr lang="en-US" sz="2800" dirty="0" smtClean="0"/>
              <a:t>)</a:t>
            </a:r>
            <a:endParaRPr lang="fa-IR" sz="2800" dirty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/>
              <a:t>longer-range </a:t>
            </a:r>
            <a:r>
              <a:rPr lang="en-US" sz="2800" dirty="0"/>
              <a:t>forecasts for up to a year ahead</a:t>
            </a:r>
            <a:r>
              <a:rPr lang="en-US" sz="2800" dirty="0" smtClean="0"/>
              <a:t>, </a:t>
            </a:r>
            <a:endParaRPr lang="fa-IR" sz="2800" dirty="0" smtClean="0"/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 smtClean="0"/>
              <a:t>It’s possible by using </a:t>
            </a:r>
            <a:r>
              <a:rPr lang="en-US" sz="2800" dirty="0"/>
              <a:t>advanced computer modelling techniques to </a:t>
            </a:r>
            <a:r>
              <a:rPr lang="en-US" sz="2800" dirty="0" smtClean="0"/>
              <a:t>predict </a:t>
            </a:r>
            <a:r>
              <a:rPr lang="en-US" sz="2800" dirty="0"/>
              <a:t>future </a:t>
            </a:r>
            <a:r>
              <a:rPr lang="en-US" sz="2800" dirty="0" smtClean="0"/>
              <a:t>weather</a:t>
            </a:r>
            <a:endParaRPr lang="en-US" sz="2800" dirty="0"/>
          </a:p>
          <a:p>
            <a:pPr marL="457200" indent="-457200" algn="l">
              <a:buFont typeface="Wingdings" panose="05000000000000000000" pitchFamily="2" charset="2"/>
              <a:buChar char="v"/>
            </a:pPr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33045" y="527179"/>
            <a:ext cx="1836640" cy="18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915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1212" y="785804"/>
            <a:ext cx="9306358" cy="1131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 smtClean="0"/>
              <a:t>ایجاد رابط کاربری برای داده ها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30828" y="2194340"/>
            <a:ext cx="1021702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نیاز به </a:t>
            </a:r>
            <a:r>
              <a:rPr lang="fa-IR" sz="2800" dirty="0"/>
              <a:t>رابط کاربری(نرم‌افزار) برای کار با داده ها </a:t>
            </a:r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135" y="3234068"/>
            <a:ext cx="9581339" cy="55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343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41491" y="281951"/>
            <a:ext cx="9306358" cy="113163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/>
              <a:t>ویژگی‌های نرم‌افزار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469571" y="1956409"/>
            <a:ext cx="102170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مقدار مشخصه ها در یک روز خاص از سال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مقدار مشخصه ها در حوالی یک روز از سال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امکان بررسی داده ها در 40 سال اخیر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امکان بررسی داده ها در نقاط خاصی از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بررسی مشخصه ها </a:t>
            </a:r>
            <a:r>
              <a:rPr lang="fa-IR" sz="2800" dirty="0" smtClean="0"/>
              <a:t>بر روی نقشه جهان</a:t>
            </a: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پیش بینی برای تمامی نقاط جهان با ابزار هوش مصنوعی </a:t>
            </a: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راهنمای نرم‌افزار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و بسیاری از ویژگی های بسیار جزئی دیگر</a:t>
            </a:r>
            <a:endParaRPr lang="fa-IR" sz="2800" dirty="0" smtClean="0"/>
          </a:p>
          <a:p>
            <a:pPr algn="r" rtl="1"/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8443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577" y="529212"/>
            <a:ext cx="9306358" cy="1131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/>
              <a:t>مقدار مشخصه ها در یک روز خاص از سال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4040" y="1986013"/>
            <a:ext cx="48614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روز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....</a:t>
            </a:r>
          </a:p>
          <a:p>
            <a:pPr algn="r" rtl="1"/>
            <a:endParaRPr lang="fa-IR" sz="2800" dirty="0" smtClean="0"/>
          </a:p>
          <a:p>
            <a:pPr algn="r" rtl="1"/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9" y="1922106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324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577" y="529212"/>
            <a:ext cx="9306358" cy="1131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/>
              <a:t>مقدار مشخصه ها در حوالی یک روز از سال 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04040" y="1986013"/>
            <a:ext cx="4861425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روز </a:t>
            </a: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چند روز قبل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چند روز بعد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....</a:t>
            </a:r>
          </a:p>
          <a:p>
            <a:pPr algn="r" rtl="1"/>
            <a:endParaRPr lang="fa-IR" sz="2800" dirty="0" smtClean="0"/>
          </a:p>
          <a:p>
            <a:pPr algn="r" rtl="1"/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6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329" y="1922106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3263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577" y="529212"/>
            <a:ext cx="9306358" cy="1131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/>
              <a:t>پیش بینی برای تمامی نقاط جهان با ابزار هوش مصنوعی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4040" y="1986013"/>
            <a:ext cx="48614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عرض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طول جغرافیایی</a:t>
            </a: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روز</a:t>
            </a: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ایستگاه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....</a:t>
            </a:r>
          </a:p>
          <a:p>
            <a:pPr algn="r" rtl="1"/>
            <a:endParaRPr lang="fa-IR" sz="2800" dirty="0" smtClean="0"/>
          </a:p>
          <a:p>
            <a:pPr algn="r" rtl="1"/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http://127.0.0.1:8173/images/training/mapless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977" y="2211911"/>
            <a:ext cx="8553163" cy="4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73405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263911" y="335901"/>
            <a:ext cx="7683937" cy="2029947"/>
          </a:xfrm>
        </p:spPr>
        <p:txBody>
          <a:bodyPr>
            <a:normAutofit fontScale="90000"/>
          </a:bodyPr>
          <a:lstStyle/>
          <a:p>
            <a:r>
              <a:rPr lang="fa-IR" b="1" dirty="0"/>
              <a:t>سامانه پیش‌بینی وضعیت آب‌وهوایی جو کره زمین</a:t>
            </a:r>
            <a:endParaRPr lang="en-US" b="1" dirty="0"/>
          </a:p>
        </p:txBody>
      </p:sp>
      <p:sp>
        <p:nvSpPr>
          <p:cNvPr id="3" name="TextBox 2"/>
          <p:cNvSpPr txBox="1"/>
          <p:nvPr/>
        </p:nvSpPr>
        <p:spPr>
          <a:xfrm>
            <a:off x="4856585" y="3718249"/>
            <a:ext cx="42407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/>
              <a:t>ارائه: ابوالفضل قهرمانی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0736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577" y="529212"/>
            <a:ext cx="9306358" cy="1131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 smtClean="0"/>
              <a:t>جست‌وجو از میان مناطق مختلف جهان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504040" y="1986013"/>
            <a:ext cx="4861425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جست‌وجو نام شهر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نام مکان خاص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کشور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....</a:t>
            </a:r>
          </a:p>
          <a:p>
            <a:pPr algn="r" rtl="1"/>
            <a:endParaRPr lang="fa-IR" sz="2800" dirty="0" smtClean="0"/>
          </a:p>
          <a:p>
            <a:pPr algn="r" rtl="1"/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146" name="Picture 2" descr="http://127.0.0.1:8173/images/training/search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2" y="2155372"/>
            <a:ext cx="7416027" cy="4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62289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577" y="529212"/>
            <a:ext cx="9306358" cy="1131638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/>
              <a:t>پیش بینی برای تمامی نقاط جهان با ابزار هوش مصنوعی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504040" y="1986013"/>
            <a:ext cx="486142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عرض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طول جغرافیایی</a:t>
            </a: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روز</a:t>
            </a:r>
            <a:endParaRPr lang="fa-IR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ایستگاه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....</a:t>
            </a:r>
          </a:p>
          <a:p>
            <a:pPr algn="r" rtl="1"/>
            <a:endParaRPr lang="fa-IR" sz="2800" dirty="0" smtClean="0"/>
          </a:p>
          <a:p>
            <a:pPr algn="r" rtl="1"/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2052" name="Picture 4" descr="http://127.0.0.1:8173/images/training/mapless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977" y="2211911"/>
            <a:ext cx="8553163" cy="4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81286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577" y="529212"/>
            <a:ext cx="9306358" cy="113163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/>
              <a:t>آموزش شبکه عصبی 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18644" y="2004674"/>
            <a:ext cx="486142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تکرار برای یادگیری شبکه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رسیدن به دقت مورد 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روش</a:t>
            </a:r>
            <a:r>
              <a:rPr lang="en-US" sz="2800" dirty="0" smtClean="0"/>
              <a:t>lazy loading </a:t>
            </a:r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http://127.0.0.1:8173/images/training/annres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5152"/>
            <a:ext cx="7101483" cy="51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Image result for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1951" y="3389669"/>
            <a:ext cx="4399936" cy="33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07723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577" y="529212"/>
            <a:ext cx="9306358" cy="1131638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/>
              <a:t>الگوریتم </a:t>
            </a:r>
            <a:r>
              <a:rPr lang="en-US" b="1" dirty="0" smtClean="0"/>
              <a:t>KNN</a:t>
            </a:r>
            <a:endParaRPr lang="fa-IR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718644" y="2004674"/>
            <a:ext cx="486142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 استفاده از </a:t>
            </a:r>
            <a:r>
              <a:rPr lang="en-US" sz="2800" dirty="0" smtClean="0"/>
              <a:t>K</a:t>
            </a:r>
            <a:r>
              <a:rPr lang="fa-IR" sz="2800" dirty="0" smtClean="0"/>
              <a:t> همسایه نزدیک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بدون نیاز به یادگیری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روش </a:t>
            </a:r>
            <a:r>
              <a:rPr lang="en-US" sz="2800" dirty="0" smtClean="0"/>
              <a:t>EAGER LOADING</a:t>
            </a:r>
            <a:endParaRPr lang="fa-IR" sz="2800" dirty="0" smtClean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3074" name="Picture 2" descr="http://127.0.0.1:8173/images/training/annres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45152"/>
            <a:ext cx="7101483" cy="51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07071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577" y="529212"/>
            <a:ext cx="9306358" cy="1131638"/>
          </a:xfrm>
        </p:spPr>
        <p:txBody>
          <a:bodyPr>
            <a:noAutofit/>
          </a:bodyPr>
          <a:lstStyle/>
          <a:p>
            <a:pPr algn="r" rtl="1"/>
            <a:r>
              <a:rPr lang="fa-IR" sz="4800" b="1" dirty="0" smtClean="0"/>
              <a:t>نقشه جهانی برای دسترسی نقاط</a:t>
            </a:r>
            <a:endParaRPr lang="fa-IR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218645" y="2004673"/>
            <a:ext cx="237542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2800" dirty="0" smtClean="0"/>
              <a:t>         </a:t>
            </a:r>
            <a:r>
              <a:rPr lang="fa-IR" sz="2800" dirty="0" smtClean="0"/>
              <a:t>انتخاب نقطه ای خاص</a:t>
            </a:r>
            <a:r>
              <a:rPr lang="en-US" sz="2800" dirty="0" smtClean="0"/>
              <a:t> </a:t>
            </a:r>
            <a:endParaRPr lang="fa-IR" sz="2800" dirty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170" name="Picture 2" descr="http://127.0.0.1:8173/images/training/latlong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917310"/>
            <a:ext cx="9018037" cy="61337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8419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47577" y="529212"/>
            <a:ext cx="9306358" cy="1131638"/>
          </a:xfrm>
        </p:spPr>
        <p:txBody>
          <a:bodyPr>
            <a:noAutofit/>
          </a:bodyPr>
          <a:lstStyle/>
          <a:p>
            <a:pPr algn="r" rtl="1"/>
            <a:r>
              <a:rPr lang="fa-IR" sz="4800" b="1" dirty="0" smtClean="0"/>
              <a:t>نتایج قابل مشاهده</a:t>
            </a:r>
            <a:endParaRPr lang="fa-IR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218645" y="2004673"/>
            <a:ext cx="23754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2800" dirty="0" smtClean="0"/>
              <a:t>         </a:t>
            </a:r>
            <a:r>
              <a:rPr lang="fa-IR" sz="2800" dirty="0" smtClean="0"/>
              <a:t>نمودار مشخصه ها بر حسب ارتفاع</a:t>
            </a:r>
            <a:endParaRPr lang="fa-IR" sz="2800" dirty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194" name="Picture 2" descr="http://127.0.0.1:8173/images/training/scriptres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24" y="2346424"/>
            <a:ext cx="8470577" cy="55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47843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80915" y="119637"/>
            <a:ext cx="9306358" cy="1131638"/>
          </a:xfrm>
        </p:spPr>
        <p:txBody>
          <a:bodyPr>
            <a:noAutofit/>
          </a:bodyPr>
          <a:lstStyle/>
          <a:p>
            <a:pPr algn="r" rtl="1"/>
            <a:r>
              <a:rPr lang="fa-IR" sz="4800" b="1" dirty="0" smtClean="0"/>
              <a:t>بررسی متغیر های آماری</a:t>
            </a:r>
            <a:endParaRPr lang="fa-IR" sz="48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9218645" y="2004673"/>
            <a:ext cx="237542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بیشترین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کمترین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میانگین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انحراف از معیار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...</a:t>
            </a:r>
            <a:endParaRPr lang="fa-IR" sz="2800" dirty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218" name="Picture 2" descr="http://127.0.0.1:8173/images/training/king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1988" y="3214396"/>
            <a:ext cx="8597842" cy="376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31074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36185" y="583163"/>
            <a:ext cx="8915399" cy="1094840"/>
          </a:xfrm>
        </p:spPr>
        <p:txBody>
          <a:bodyPr/>
          <a:lstStyle/>
          <a:p>
            <a:pPr algn="r" rtl="1"/>
            <a:r>
              <a:rPr lang="fa-IR" b="1" dirty="0"/>
              <a:t>شناخت مسئله</a:t>
            </a:r>
            <a:endParaRPr lang="en-US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718896" y="2941027"/>
            <a:ext cx="983859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800" dirty="0"/>
              <a:t>پارامتر های حاکم بر این مسئله که منجر به تعریف مسئله می گردد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800" dirty="0"/>
              <a:t>درگیر شدن با پارامتر های موجود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800" dirty="0"/>
              <a:t>حل مسئله بر </a:t>
            </a:r>
            <a:r>
              <a:rPr lang="fa-IR" sz="2800" dirty="0" smtClean="0"/>
              <a:t>مبنای </a:t>
            </a:r>
            <a:r>
              <a:rPr lang="fa-IR" sz="2800" dirty="0"/>
              <a:t>آن ها</a:t>
            </a:r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800" dirty="0"/>
              <a:t>به کارگیری </a:t>
            </a:r>
            <a:r>
              <a:rPr lang="fa-IR" sz="2800" dirty="0" smtClean="0"/>
              <a:t>راه </a:t>
            </a:r>
            <a:r>
              <a:rPr lang="fa-IR" sz="2800" dirty="0"/>
              <a:t>حل ارائه شده</a:t>
            </a:r>
          </a:p>
        </p:txBody>
      </p:sp>
    </p:spTree>
    <p:extLst>
      <p:ext uri="{BB962C8B-B14F-4D97-AF65-F5344CB8AC3E}">
        <p14:creationId xmlns:p14="http://schemas.microsoft.com/office/powerpoint/2010/main" val="347193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96834" y="197648"/>
            <a:ext cx="8915399" cy="861646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/>
              <a:t>شناخت پارامتر های حاکم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144155" y="1701756"/>
            <a:ext cx="94561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800" dirty="0"/>
              <a:t> سرآغاز(</a:t>
            </a:r>
            <a:r>
              <a:rPr lang="en-US" sz="2800" dirty="0"/>
              <a:t>Inception</a:t>
            </a:r>
            <a:r>
              <a:rPr lang="fa-IR" sz="2800" dirty="0"/>
              <a:t>)</a:t>
            </a:r>
            <a:r>
              <a:rPr lang="en-US" sz="2800" dirty="0"/>
              <a:t> </a:t>
            </a:r>
            <a:endParaRPr lang="en-US" sz="2800" dirty="0" smtClean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en-US" sz="2800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800" dirty="0"/>
              <a:t> گفتگو با متقاضی (مشتری ای که خواهان حل مسئله </a:t>
            </a:r>
            <a:r>
              <a:rPr lang="fa-IR" sz="2800" dirty="0" smtClean="0"/>
              <a:t>است)</a:t>
            </a:r>
            <a:endParaRPr lang="en-US" sz="2800" dirty="0" smtClean="0"/>
          </a:p>
          <a:p>
            <a:pPr algn="r" rtl="1"/>
            <a:endParaRPr lang="fa-IR" sz="2800" dirty="0" smtClean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800" dirty="0" smtClean="0"/>
              <a:t>استخراج </a:t>
            </a:r>
            <a:r>
              <a:rPr lang="fa-IR" sz="2800" dirty="0"/>
              <a:t>خواسته ها از گفتگوها که منجر به شناخت پارمترها می گردد</a:t>
            </a:r>
            <a:r>
              <a:rPr lang="fa-IR" sz="2800" dirty="0" smtClean="0"/>
              <a:t>.</a:t>
            </a:r>
            <a:endParaRPr lang="en-US" sz="2800" dirty="0" smtClean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sz="2800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800" dirty="0"/>
              <a:t>پیاده سازی پارامترها به صورت نرم‌افزاری </a:t>
            </a:r>
            <a:endParaRPr lang="en-US" sz="2800" dirty="0" smtClean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endParaRPr lang="fa-IR" sz="2800" dirty="0"/>
          </a:p>
          <a:p>
            <a:pPr marL="285750" indent="-285750" algn="r" rtl="1">
              <a:buFont typeface="Wingdings" panose="05000000000000000000" pitchFamily="2" charset="2"/>
              <a:buChar char="ü"/>
            </a:pPr>
            <a:r>
              <a:rPr lang="fa-IR" sz="2800" dirty="0"/>
              <a:t>تکرار فرایند های بالا برای تولید محصول دلخواه و تکامل یافته...</a:t>
            </a:r>
          </a:p>
        </p:txBody>
      </p:sp>
    </p:spTree>
    <p:extLst>
      <p:ext uri="{BB962C8B-B14F-4D97-AF65-F5344CB8AC3E}">
        <p14:creationId xmlns:p14="http://schemas.microsoft.com/office/powerpoint/2010/main" val="2743403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7259" y="505557"/>
            <a:ext cx="9223008" cy="1415561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/>
              <a:t>شناخت پارامتر های حاکم:</a:t>
            </a:r>
            <a:br>
              <a:rPr lang="fa-IR" dirty="0"/>
            </a:br>
            <a:r>
              <a:rPr lang="fa-IR" dirty="0"/>
              <a:t>رسیدن به تعریف مسئله 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4966" y="2029408"/>
            <a:ext cx="102170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 algn="r" rtl="1">
              <a:buFont typeface="+mj-lt"/>
              <a:buAutoNum type="arabicPeriod"/>
            </a:pPr>
            <a:r>
              <a:rPr lang="fa-IR" sz="2800" dirty="0"/>
              <a:t>آگاهی از تمامی مشخصه های فیزیکی جو زمین در تمامی ارتفاع ها و موقعیت </a:t>
            </a:r>
            <a:r>
              <a:rPr lang="fa-IR" sz="2800" dirty="0" smtClean="0"/>
              <a:t>جغرافیایی</a:t>
            </a:r>
            <a:endParaRPr lang="en-US" sz="2800" dirty="0" smtClean="0"/>
          </a:p>
          <a:p>
            <a:pPr marL="514350" indent="-514350" algn="r" rtl="1">
              <a:buFont typeface="+mj-lt"/>
              <a:buAutoNum type="arabicPeriod"/>
            </a:pPr>
            <a:endParaRPr lang="fa-IR" sz="2800" dirty="0"/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/>
              <a:t>داده های مربوط به مسئله </a:t>
            </a:r>
            <a:endParaRPr lang="en-US" sz="2800" dirty="0" smtClean="0"/>
          </a:p>
          <a:p>
            <a:pPr marL="514350" indent="-514350" algn="r" rtl="1">
              <a:buFont typeface="+mj-lt"/>
              <a:buAutoNum type="arabicPeriod"/>
            </a:pPr>
            <a:endParaRPr lang="en-US" sz="2800" dirty="0" smtClean="0"/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 smtClean="0"/>
              <a:t>نحوه </a:t>
            </a:r>
            <a:r>
              <a:rPr lang="fa-IR" sz="2800" dirty="0"/>
              <a:t>به دست آوردن داده های </a:t>
            </a:r>
            <a:r>
              <a:rPr lang="fa-IR" sz="2800" dirty="0" smtClean="0"/>
              <a:t>مربوطه</a:t>
            </a:r>
            <a:endParaRPr lang="en-US" sz="2800" dirty="0" smtClean="0"/>
          </a:p>
          <a:p>
            <a:pPr marL="514350" indent="-514350" algn="r" rtl="1">
              <a:buFont typeface="+mj-lt"/>
              <a:buAutoNum type="arabicPeriod"/>
            </a:pPr>
            <a:endParaRPr lang="fa-IR" sz="2800" dirty="0"/>
          </a:p>
          <a:p>
            <a:pPr marL="514350" indent="-514350" algn="r" rtl="1">
              <a:buFont typeface="+mj-lt"/>
              <a:buAutoNum type="arabicPeriod"/>
            </a:pPr>
            <a:r>
              <a:rPr lang="fa-IR" sz="2800" dirty="0" smtClean="0"/>
              <a:t>مطالعه </a:t>
            </a:r>
            <a:r>
              <a:rPr lang="fa-IR" sz="2800" dirty="0"/>
              <a:t>بر روی کارهای صورت گرفته </a:t>
            </a:r>
          </a:p>
          <a:p>
            <a:pPr marL="514350" indent="-514350" algn="r" rtl="1">
              <a:buFont typeface="+mj-lt"/>
              <a:buAutoNum type="arabicPeriod"/>
            </a:pPr>
            <a:endParaRPr lang="fa-IR" sz="2800" dirty="0"/>
          </a:p>
          <a:p>
            <a:pPr marL="514350" indent="-514350" algn="r" rtl="1">
              <a:buFont typeface="+mj-lt"/>
              <a:buAutoNum type="arabicPeriod"/>
            </a:pPr>
            <a:endParaRPr lang="fa-IR" sz="2800" dirty="0"/>
          </a:p>
        </p:txBody>
      </p:sp>
    </p:spTree>
    <p:extLst>
      <p:ext uri="{BB962C8B-B14F-4D97-AF65-F5344CB8AC3E}">
        <p14:creationId xmlns:p14="http://schemas.microsoft.com/office/powerpoint/2010/main" val="170814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7259" y="505557"/>
            <a:ext cx="9223008" cy="1415561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/>
              <a:t>آگاهی از مشخصه های فیزیکی جو زمین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4966" y="2029408"/>
            <a:ext cx="1021702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پارامترهای فیزیکی مورد مطالعه و اصلی حاکم بر طبیعت </a:t>
            </a:r>
            <a:r>
              <a:rPr lang="fa-IR" sz="2800" dirty="0" smtClean="0"/>
              <a:t>جو</a:t>
            </a: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مطالعه بر روی پدیده های جوی حاکم بصورت اقلیمی و آب‌وهوایی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</p:txBody>
      </p:sp>
    </p:spTree>
    <p:extLst>
      <p:ext uri="{BB962C8B-B14F-4D97-AF65-F5344CB8AC3E}">
        <p14:creationId xmlns:p14="http://schemas.microsoft.com/office/powerpoint/2010/main" val="33067037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7908" y="340568"/>
            <a:ext cx="9223008" cy="829436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/>
              <a:t>شناخت مشخصه های فیزیکی جَو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39146" y="1754155"/>
            <a:ext cx="10217021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دمای هوا </a:t>
            </a: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مقدار سرعت و جهت </a:t>
            </a:r>
            <a:r>
              <a:rPr lang="fa-IR" sz="2800" dirty="0"/>
              <a:t>وزش </a:t>
            </a:r>
            <a:r>
              <a:rPr lang="fa-IR" sz="2800" dirty="0" smtClean="0"/>
              <a:t>باد</a:t>
            </a: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دمای شبنم </a:t>
            </a: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فشار در ارتفاع های </a:t>
            </a:r>
            <a:r>
              <a:rPr lang="fa-IR" sz="2800" dirty="0" smtClean="0"/>
              <a:t>مختلف</a:t>
            </a: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رطوبت </a:t>
            </a:r>
            <a:r>
              <a:rPr lang="fa-IR" sz="2800" dirty="0" smtClean="0"/>
              <a:t>نسبی</a:t>
            </a:r>
            <a:endParaRPr lang="en-US" sz="2800" dirty="0" smtClean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میزان بارش</a:t>
            </a:r>
          </a:p>
        </p:txBody>
      </p:sp>
    </p:spTree>
    <p:extLst>
      <p:ext uri="{BB962C8B-B14F-4D97-AF65-F5344CB8AC3E}">
        <p14:creationId xmlns:p14="http://schemas.microsoft.com/office/powerpoint/2010/main" val="1008506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77259" y="653143"/>
            <a:ext cx="9223008" cy="1267975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dirty="0"/>
              <a:t>مطالعه بر روی پدیده های جوی حاکم بصورت اقلیمی و آب‌وهوایی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133668" y="2393302"/>
            <a:ext cx="1021702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/>
              <a:t>اقلیم و آب و </a:t>
            </a:r>
            <a:r>
              <a:rPr lang="fa-IR" sz="2800" dirty="0" smtClean="0"/>
              <a:t>هوا: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  <a:p>
            <a:pPr algn="r" rtl="1"/>
            <a:r>
              <a:rPr lang="fa-IR" sz="2800" dirty="0" smtClean="0"/>
              <a:t>       اقلیم </a:t>
            </a:r>
            <a:r>
              <a:rPr lang="fa-IR" sz="2800" dirty="0" smtClean="0"/>
              <a:t>هر منطقه </a:t>
            </a:r>
            <a:r>
              <a:rPr lang="fa-IR" sz="2800" dirty="0" smtClean="0"/>
              <a:t>جغرافیایی، تعیین کننده وضعیت </a:t>
            </a:r>
            <a:r>
              <a:rPr lang="fa-IR" sz="2800" dirty="0" smtClean="0"/>
              <a:t>آب و هوایی </a:t>
            </a:r>
            <a:r>
              <a:rPr lang="fa-IR" sz="2800" dirty="0" smtClean="0"/>
              <a:t>آن</a:t>
            </a:r>
          </a:p>
          <a:p>
            <a:pPr algn="r" rtl="1"/>
            <a:endParaRPr lang="fa-IR" sz="2800" dirty="0"/>
          </a:p>
          <a:p>
            <a:pPr algn="r" rtl="1"/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2800" dirty="0" smtClean="0"/>
              <a:t>جت استریم ها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 smtClean="0"/>
          </a:p>
          <a:p>
            <a:pPr algn="r" rtl="1"/>
            <a:r>
              <a:rPr lang="fa-IR" sz="2800" dirty="0" smtClean="0"/>
              <a:t>       اصلی ترین </a:t>
            </a:r>
            <a:r>
              <a:rPr lang="fa-IR" sz="2800" dirty="0" smtClean="0"/>
              <a:t>عامل تغییر در وضعیت آب و </a:t>
            </a:r>
            <a:r>
              <a:rPr lang="fa-IR" sz="2800" dirty="0" smtClean="0"/>
              <a:t>هوایی</a:t>
            </a:r>
            <a:endParaRPr lang="fa-IR" sz="2800" dirty="0"/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2800" dirty="0"/>
          </a:p>
        </p:txBody>
      </p:sp>
    </p:spTree>
    <p:extLst>
      <p:ext uri="{BB962C8B-B14F-4D97-AF65-F5344CB8AC3E}">
        <p14:creationId xmlns:p14="http://schemas.microsoft.com/office/powerpoint/2010/main" val="37970403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33242" y="144625"/>
            <a:ext cx="9223008" cy="806112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 smtClean="0">
                <a:solidFill>
                  <a:schemeClr val="tx1"/>
                </a:solidFill>
              </a:rPr>
              <a:t>جت استریم ها(</a:t>
            </a:r>
            <a:r>
              <a:rPr lang="en-US" b="1" dirty="0" smtClean="0">
                <a:solidFill>
                  <a:schemeClr val="tx1"/>
                </a:solidFill>
              </a:rPr>
              <a:t>Jet Streams</a:t>
            </a:r>
            <a:r>
              <a:rPr lang="fa-IR" b="1" dirty="0" smtClean="0">
                <a:solidFill>
                  <a:schemeClr val="tx1"/>
                </a:solidFill>
              </a:rPr>
              <a:t>)</a:t>
            </a:r>
            <a:endParaRPr lang="fa-IR" b="1" dirty="0">
              <a:solidFill>
                <a:schemeClr val="tx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158" y="1580552"/>
            <a:ext cx="5159360" cy="499410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55518" y="1413587"/>
            <a:ext cx="5759771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 rtl="1"/>
            <a:r>
              <a:rPr lang="fa-IR" sz="2400" dirty="0" smtClean="0"/>
              <a:t>جریان های هوایی قدرتمند که بسیاری از مشخصه های اتمسفر را کنترل می کنند.</a:t>
            </a:r>
          </a:p>
          <a:p>
            <a:pPr algn="r" rtl="1"/>
            <a:endParaRPr lang="fa-IR" sz="2400" dirty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400" dirty="0" smtClean="0"/>
              <a:t>اقلیم یک منطقه را شکل می دهد</a:t>
            </a:r>
            <a:r>
              <a:rPr lang="fa-IR" sz="2400" dirty="0" smtClean="0"/>
              <a:t>.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endParaRPr lang="fa-IR" sz="2400" dirty="0" smtClean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400" dirty="0" smtClean="0"/>
              <a:t>بارش های پیشرو برای یک منظقه در این جریان ها حمل می </a:t>
            </a:r>
            <a:r>
              <a:rPr lang="fa-IR" sz="2400" dirty="0" smtClean="0"/>
              <a:t>شود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endParaRPr lang="fa-IR" sz="2400" dirty="0" smtClean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fa-IR" sz="2400" dirty="0" smtClean="0"/>
              <a:t>علت تشکیل چنین جریان هایی اختلاف دما قطب ها و خط استوا و چرخش کره زمین می </a:t>
            </a:r>
            <a:r>
              <a:rPr lang="fa-IR" sz="2400" dirty="0" smtClean="0"/>
              <a:t>باشد</a:t>
            </a:r>
          </a:p>
          <a:p>
            <a:pPr marL="285750" indent="-285750" algn="r" rtl="1">
              <a:buFont typeface="Wingdings" panose="05000000000000000000" pitchFamily="2" charset="2"/>
              <a:buChar char="v"/>
            </a:pPr>
            <a:endParaRPr lang="en-US" sz="2400" dirty="0" smtClean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r>
              <a:rPr lang="en-US" sz="2400" dirty="0" smtClean="0"/>
              <a:t>….</a:t>
            </a:r>
            <a:endParaRPr lang="fa-IR" sz="2400" dirty="0" smtClean="0"/>
          </a:p>
          <a:p>
            <a:pPr marL="285750" indent="-285750" algn="r" rtl="1">
              <a:buFont typeface="Wingdings" panose="05000000000000000000" pitchFamily="2" charset="2"/>
              <a:buChar char="v"/>
            </a:pPr>
            <a:endParaRPr lang="fa-IR" sz="2400" dirty="0" smtClean="0"/>
          </a:p>
          <a:p>
            <a:pPr algn="r" rtl="1"/>
            <a:endParaRPr lang="fa-IR" dirty="0" smtClean="0"/>
          </a:p>
          <a:p>
            <a:pPr algn="r" rtl="1"/>
            <a:endParaRPr lang="fa-IR" dirty="0" smtClean="0"/>
          </a:p>
          <a:p>
            <a:pPr algn="r" rtl="1"/>
            <a:endParaRPr lang="fa-IR" dirty="0"/>
          </a:p>
          <a:p>
            <a:pPr algn="r" rt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4440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Wisp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1335</TotalTime>
  <Words>733</Words>
  <Application>Microsoft Office PowerPoint</Application>
  <PresentationFormat>Widescreen</PresentationFormat>
  <Paragraphs>171</Paragraphs>
  <Slides>26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3" baseType="lpstr">
      <vt:lpstr>Arial</vt:lpstr>
      <vt:lpstr>Calibri</vt:lpstr>
      <vt:lpstr>Century Gothic</vt:lpstr>
      <vt:lpstr>Tahoma</vt:lpstr>
      <vt:lpstr>Wingdings</vt:lpstr>
      <vt:lpstr>Wingdings 3</vt:lpstr>
      <vt:lpstr>Wisp</vt:lpstr>
      <vt:lpstr>بسم الله الرحمن الرحیم</vt:lpstr>
      <vt:lpstr>سامانه پیش‌بینی وضعیت آب‌وهوایی جو کره زمین</vt:lpstr>
      <vt:lpstr>شناخت مسئله</vt:lpstr>
      <vt:lpstr>شناخت پارامتر های حاکم </vt:lpstr>
      <vt:lpstr>شناخت پارامتر های حاکم: رسیدن به تعریف مسئله </vt:lpstr>
      <vt:lpstr>آگاهی از مشخصه های فیزیکی جو زمین</vt:lpstr>
      <vt:lpstr>شناخت مشخصه های فیزیکی جَو</vt:lpstr>
      <vt:lpstr>مطالعه بر روی پدیده های جوی حاکم بصورت اقلیمی و آب‌وهوایی</vt:lpstr>
      <vt:lpstr>جت استریم ها(Jet Streams)</vt:lpstr>
      <vt:lpstr>داده های مربوط به مسئله  </vt:lpstr>
      <vt:lpstr>نحوه به دست آوردن داده های مربوطه </vt:lpstr>
      <vt:lpstr>ذخیره داده های هواشناسی ازUniversity of Wyoming </vt:lpstr>
      <vt:lpstr>سامانه اصلی داده ها: GFS /National Weather Service</vt:lpstr>
      <vt:lpstr>European Centre for Medium-Range Weather Forecasts</vt:lpstr>
      <vt:lpstr>ایجاد رابط کاربری برای داده ها</vt:lpstr>
      <vt:lpstr>ویژگی‌های نرم‌افزار</vt:lpstr>
      <vt:lpstr>مقدار مشخصه ها در یک روز خاص از سال</vt:lpstr>
      <vt:lpstr>مقدار مشخصه ها در حوالی یک روز از سال </vt:lpstr>
      <vt:lpstr>پیش بینی برای تمامی نقاط جهان با ابزار هوش مصنوعی </vt:lpstr>
      <vt:lpstr>جست‌وجو از میان مناطق مختلف جهان</vt:lpstr>
      <vt:lpstr>پیش بینی برای تمامی نقاط جهان با ابزار هوش مصنوعی </vt:lpstr>
      <vt:lpstr>آموزش شبکه عصبی </vt:lpstr>
      <vt:lpstr>الگوریتم KNN</vt:lpstr>
      <vt:lpstr>نقشه جهانی برای دسترسی نقاط</vt:lpstr>
      <vt:lpstr>نتایج قابل مشاهده</vt:lpstr>
      <vt:lpstr>بررسی متغیر های آماری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dc:creator>administrator</dc:creator>
  <cp:lastModifiedBy>administrator</cp:lastModifiedBy>
  <cp:revision>47</cp:revision>
  <dcterms:created xsi:type="dcterms:W3CDTF">2019-06-29T07:06:01Z</dcterms:created>
  <dcterms:modified xsi:type="dcterms:W3CDTF">2019-07-05T17:09:11Z</dcterms:modified>
</cp:coreProperties>
</file>